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85" r:id="rId8"/>
    <p:sldId id="287" r:id="rId9"/>
    <p:sldId id="286" r:id="rId10"/>
    <p:sldId id="288" r:id="rId11"/>
    <p:sldId id="289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68" r:id="rId20"/>
    <p:sldId id="291" r:id="rId21"/>
    <p:sldId id="269" r:id="rId22"/>
  </p:sldIdLst>
  <p:sldSz cx="9144000" cy="5143500" type="screen16x9"/>
  <p:notesSz cx="6858000" cy="9144000"/>
  <p:embeddedFontLst>
    <p:embeddedFont>
      <p:font typeface="EB Garamond SemiBold" panose="00000700000000000000" pitchFamily="2" charset="0"/>
      <p:regular r:id="rId24"/>
      <p:bold r:id="rId25"/>
      <p:italic r:id="rId26"/>
      <p:boldItalic r:id="rId27"/>
    </p:embeddedFont>
    <p:embeddedFont>
      <p:font typeface="Proxima Nova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40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2cc3ff2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302cc3ff2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02AA8C74-388A-7649-B657-F408A15EE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24C9A78B-6BA5-5815-176B-15ED14F9E7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BBC49967-A000-1457-445B-9ACEBB4EC9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4190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A734CAC-8F2D-59B6-6A75-85ECC38AE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277C3AFE-77AB-D114-7F90-6CDCD93808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630207DD-93AD-55E3-FADE-E1EDEECCEE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90929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>
          <a:extLst>
            <a:ext uri="{FF2B5EF4-FFF2-40B4-BE49-F238E27FC236}">
              <a16:creationId xmlns:a16="http://schemas.microsoft.com/office/drawing/2014/main" id="{E42635A8-6722-2F24-611B-679F8461A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:notes">
            <a:extLst>
              <a:ext uri="{FF2B5EF4-FFF2-40B4-BE49-F238E27FC236}">
                <a16:creationId xmlns:a16="http://schemas.microsoft.com/office/drawing/2014/main" id="{46B8D544-CEF3-3E80-6C87-2455ECA1B0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14" name="Google Shape;514;p24:notes">
            <a:extLst>
              <a:ext uri="{FF2B5EF4-FFF2-40B4-BE49-F238E27FC236}">
                <a16:creationId xmlns:a16="http://schemas.microsoft.com/office/drawing/2014/main" id="{3F743A04-23D0-873E-538B-434721AF29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7937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7EC5D6BD-72B9-C292-D83C-7D3143DF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066FD533-39FD-B7A7-6E8A-45532908DD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90252BDF-7246-824F-A891-E1ED780CD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20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8A5EBBE-907A-90B0-3D6A-6C8F7D28E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F4BE088C-181C-5BC7-C807-394A73BED1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7CE44830-7A80-A7E6-7C43-CFF048B69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4851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615B8AD0-055D-73DF-7B7F-90FC593A7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F949F57C-D11F-87FA-1C1F-90DCA5F2E7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EBD189CF-DF43-917D-7EEE-D428E46964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8201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03AA35A0-286C-D490-C97F-23181C546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DD034011-2103-DFED-8349-947DB723E4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D1DC7187-D196-2F05-97F8-7975B71D6C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60317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FE10078D-93D9-67D3-B339-6BC3A5019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2608ACAD-725D-6C93-D3F5-6A2CB6F78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F0FAF358-6388-B678-325C-47C187CE52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2573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06A4A98-21C9-1D63-2C17-4317E3DA9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8A43B0EF-A039-93B3-2CF8-84F1187F74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18C64A9E-CCF0-69E2-2891-3D8DEB1B01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8571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>
          <a:extLst>
            <a:ext uri="{FF2B5EF4-FFF2-40B4-BE49-F238E27FC236}">
              <a16:creationId xmlns:a16="http://schemas.microsoft.com/office/drawing/2014/main" id="{BF0A32A3-5DA1-FAEB-EB60-E7DDA17A9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>
            <a:extLst>
              <a:ext uri="{FF2B5EF4-FFF2-40B4-BE49-F238E27FC236}">
                <a16:creationId xmlns:a16="http://schemas.microsoft.com/office/drawing/2014/main" id="{032C4BE8-2B38-F741-CA77-A667CEF0CB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>
            <a:extLst>
              <a:ext uri="{FF2B5EF4-FFF2-40B4-BE49-F238E27FC236}">
                <a16:creationId xmlns:a16="http://schemas.microsoft.com/office/drawing/2014/main" id="{BA01EB41-685E-7ADB-7FD0-ED19A80E3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5414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9DA436B-76F4-4044-D593-51FCB61D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FCB95607-FED0-D346-284E-2AC64E9BE0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94239008-AFA1-E58B-CADE-103320286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437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9872632-E63E-840A-1270-DA9A9BA42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DA19D13F-1149-B4C5-4199-9B9AC40B2C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EBC3F8B6-37C6-C3A0-1D6A-49F92E7813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223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0E82FA61-725C-EA57-1F9F-87B31F34D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786B7AC9-2BB8-D192-08E4-7F0FBD692A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E095BF47-5410-4BE6-CD85-CBCA5F2549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920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0" y="-1"/>
            <a:ext cx="9144000" cy="27432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2743199"/>
            <a:ext cx="9144000" cy="135776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3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599929" y="1356271"/>
            <a:ext cx="3969000" cy="28359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9524" y="212223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524" y="2602016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524" y="3080359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9523" y="35609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1769898" y="2225698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1769898" y="1741332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1769898" y="2700163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1769898" y="318214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1769898" y="365858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6"/>
          </p:nvPr>
        </p:nvSpPr>
        <p:spPr>
          <a:xfrm>
            <a:off x="5251141" y="2225699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7"/>
          </p:nvPr>
        </p:nvSpPr>
        <p:spPr>
          <a:xfrm>
            <a:off x="5251141" y="1741332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8"/>
          </p:nvPr>
        </p:nvSpPr>
        <p:spPr>
          <a:xfrm>
            <a:off x="5251141" y="2700163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9"/>
          </p:nvPr>
        </p:nvSpPr>
        <p:spPr>
          <a:xfrm>
            <a:off x="5251141" y="318214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body" idx="13"/>
          </p:nvPr>
        </p:nvSpPr>
        <p:spPr>
          <a:xfrm>
            <a:off x="5251141" y="365858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2082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2082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082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2082" y="308874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081" y="356937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5810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5809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5808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5808" y="3087898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5808" y="3567681"/>
            <a:ext cx="402337" cy="40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0" y="735106"/>
            <a:ext cx="9141783" cy="440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 descr="A hand putting a piece of paper into a ballot box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80"/>
          <a:stretch/>
        </p:blipFill>
        <p:spPr>
          <a:xfrm>
            <a:off x="0" y="1907106"/>
            <a:ext cx="5133287" cy="323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 descr="A person in a white jack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7778"/>
          <a:stretch/>
        </p:blipFill>
        <p:spPr>
          <a:xfrm>
            <a:off x="5890644" y="914400"/>
            <a:ext cx="2884282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8493369" y="-258493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nfographic 3">
  <p:cSld name="1_Title and Infographic 3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2184783" y="1316876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2"/>
          </p:nvPr>
        </p:nvSpPr>
        <p:spPr>
          <a:xfrm>
            <a:off x="2184783" y="1496505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body" idx="3"/>
          </p:nvPr>
        </p:nvSpPr>
        <p:spPr>
          <a:xfrm>
            <a:off x="2184783" y="170854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19"/>
          <p:cNvSpPr txBox="1">
            <a:spLocks noGrp="1"/>
          </p:cNvSpPr>
          <p:nvPr>
            <p:ph type="body" idx="4"/>
          </p:nvPr>
        </p:nvSpPr>
        <p:spPr>
          <a:xfrm>
            <a:off x="1648313" y="216053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5"/>
          </p:nvPr>
        </p:nvSpPr>
        <p:spPr>
          <a:xfrm>
            <a:off x="1648313" y="234016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body" idx="6"/>
          </p:nvPr>
        </p:nvSpPr>
        <p:spPr>
          <a:xfrm>
            <a:off x="1648313" y="255220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7"/>
          </p:nvPr>
        </p:nvSpPr>
        <p:spPr>
          <a:xfrm>
            <a:off x="1670695" y="3113991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8"/>
          </p:nvPr>
        </p:nvSpPr>
        <p:spPr>
          <a:xfrm>
            <a:off x="1670695" y="3293620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9"/>
          </p:nvPr>
        </p:nvSpPr>
        <p:spPr>
          <a:xfrm>
            <a:off x="1670695" y="350565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3"/>
          </p:nvPr>
        </p:nvSpPr>
        <p:spPr>
          <a:xfrm>
            <a:off x="2154251" y="3833167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body" idx="14"/>
          </p:nvPr>
        </p:nvSpPr>
        <p:spPr>
          <a:xfrm>
            <a:off x="2154251" y="4012796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body" idx="15"/>
          </p:nvPr>
        </p:nvSpPr>
        <p:spPr>
          <a:xfrm>
            <a:off x="2154251" y="42248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6"/>
          </p:nvPr>
        </p:nvSpPr>
        <p:spPr>
          <a:xfrm>
            <a:off x="5711844" y="1274684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7"/>
          </p:nvPr>
        </p:nvSpPr>
        <p:spPr>
          <a:xfrm>
            <a:off x="5711844" y="1454313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8"/>
          </p:nvPr>
        </p:nvSpPr>
        <p:spPr>
          <a:xfrm>
            <a:off x="5711844" y="166635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19"/>
          </p:nvPr>
        </p:nvSpPr>
        <p:spPr>
          <a:xfrm>
            <a:off x="6247590" y="2081713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20"/>
          </p:nvPr>
        </p:nvSpPr>
        <p:spPr>
          <a:xfrm>
            <a:off x="6247590" y="2261342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21"/>
          </p:nvPr>
        </p:nvSpPr>
        <p:spPr>
          <a:xfrm>
            <a:off x="6247590" y="2473381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2"/>
          </p:nvPr>
        </p:nvSpPr>
        <p:spPr>
          <a:xfrm>
            <a:off x="6247590" y="3009669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1333F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F1333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23"/>
          </p:nvPr>
        </p:nvSpPr>
        <p:spPr>
          <a:xfrm>
            <a:off x="6247590" y="3189298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body" idx="24"/>
          </p:nvPr>
        </p:nvSpPr>
        <p:spPr>
          <a:xfrm>
            <a:off x="6247590" y="3401337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body" idx="25"/>
          </p:nvPr>
        </p:nvSpPr>
        <p:spPr>
          <a:xfrm>
            <a:off x="5911033" y="3827718"/>
            <a:ext cx="1331623" cy="14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000"/>
              <a:buFont typeface="Arial"/>
              <a:buNone/>
              <a:defRPr sz="10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body" idx="26"/>
          </p:nvPr>
        </p:nvSpPr>
        <p:spPr>
          <a:xfrm>
            <a:off x="5911033" y="4007347"/>
            <a:ext cx="1331623" cy="17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body" idx="27"/>
          </p:nvPr>
        </p:nvSpPr>
        <p:spPr>
          <a:xfrm>
            <a:off x="5911033" y="42193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91" name="Google Shape;191;p19"/>
          <p:cNvGrpSpPr/>
          <p:nvPr/>
        </p:nvGrpSpPr>
        <p:grpSpPr>
          <a:xfrm>
            <a:off x="3064089" y="1322496"/>
            <a:ext cx="3130304" cy="3130304"/>
            <a:chOff x="1725851" y="197234"/>
            <a:chExt cx="4799362" cy="4799363"/>
          </a:xfrm>
        </p:grpSpPr>
        <p:sp>
          <p:nvSpPr>
            <p:cNvPr id="192" name="Google Shape;192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3500000"/>
                <a:gd name="adj2" fmla="val 162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0800000"/>
                <a:gd name="adj2" fmla="val 13500000"/>
                <a:gd name="adj3" fmla="val 3430"/>
              </a:avLst>
            </a:prstGeom>
            <a:solidFill>
              <a:srgbClr val="9D9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8100000"/>
                <a:gd name="adj2" fmla="val 10800000"/>
                <a:gd name="adj3" fmla="val 343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5400000"/>
                <a:gd name="adj2" fmla="val 8100000"/>
                <a:gd name="adj3" fmla="val 3430"/>
              </a:avLst>
            </a:prstGeom>
            <a:solidFill>
              <a:srgbClr val="B4B4B4"/>
            </a:solidFill>
            <a:ln w="9525" cap="flat" cmpd="sng">
              <a:solidFill>
                <a:srgbClr val="A8A8A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2700000"/>
                <a:gd name="adj2" fmla="val 5400000"/>
                <a:gd name="adj3" fmla="val 3430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0"/>
                <a:gd name="adj2" fmla="val 27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8900000"/>
                <a:gd name="adj2" fmla="val 0"/>
                <a:gd name="adj3" fmla="val 343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160294" y="631678"/>
              <a:ext cx="3930473" cy="3930474"/>
            </a:xfrm>
            <a:prstGeom prst="blockArc">
              <a:avLst>
                <a:gd name="adj1" fmla="val 16200000"/>
                <a:gd name="adj2" fmla="val 18900000"/>
                <a:gd name="adj3" fmla="val 3430"/>
              </a:avLst>
            </a:prstGeom>
            <a:solidFill>
              <a:srgbClr val="F632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128723" y="1600108"/>
              <a:ext cx="1993614" cy="1993614"/>
            </a:xfrm>
            <a:custGeom>
              <a:avLst/>
              <a:gdLst/>
              <a:ahLst/>
              <a:cxnLst/>
              <a:rect l="l" t="t" r="r" b="b"/>
              <a:pathLst>
                <a:path w="1993614" h="1993614" extrusionOk="0">
                  <a:moveTo>
                    <a:pt x="0" y="996807"/>
                  </a:moveTo>
                  <a:cubicBezTo>
                    <a:pt x="0" y="446286"/>
                    <a:pt x="446286" y="0"/>
                    <a:pt x="996807" y="0"/>
                  </a:cubicBezTo>
                  <a:cubicBezTo>
                    <a:pt x="1547328" y="0"/>
                    <a:pt x="1993614" y="446286"/>
                    <a:pt x="1993614" y="996807"/>
                  </a:cubicBezTo>
                  <a:cubicBezTo>
                    <a:pt x="1993614" y="1547328"/>
                    <a:pt x="1547328" y="1993614"/>
                    <a:pt x="996807" y="1993614"/>
                  </a:cubicBezTo>
                  <a:cubicBezTo>
                    <a:pt x="446286" y="1993614"/>
                    <a:pt x="0" y="1547328"/>
                    <a:pt x="0" y="996807"/>
                  </a:cubicBezTo>
                  <a:close/>
                </a:path>
              </a:pathLst>
            </a:custGeom>
            <a:noFill/>
            <a:ln w="50800" cap="flat" cmpd="sng">
              <a:solidFill>
                <a:srgbClr val="4C4C4C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307175" tIns="307175" rIns="307175" bIns="3071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3657379" y="19723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5023178" y="762966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CCCC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558891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5023177" y="3494562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9D9D9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63775" tIns="163775" rIns="163775" bIns="163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3657379" y="406029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F6323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2291582" y="34945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rgbClr val="A8A8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1725851" y="2128764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1F1F2"/>
            </a:solidFill>
            <a:ln w="571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2291581" y="762965"/>
              <a:ext cx="936302" cy="936302"/>
            </a:xfrm>
            <a:custGeom>
              <a:avLst/>
              <a:gdLst/>
              <a:ahLst/>
              <a:cxnLst/>
              <a:rect l="l" t="t" r="r" b="b"/>
              <a:pathLst>
                <a:path w="936302" h="936302" extrusionOk="0">
                  <a:moveTo>
                    <a:pt x="0" y="468151"/>
                  </a:moveTo>
                  <a:cubicBezTo>
                    <a:pt x="0" y="209598"/>
                    <a:pt x="209598" y="0"/>
                    <a:pt x="468151" y="0"/>
                  </a:cubicBezTo>
                  <a:cubicBezTo>
                    <a:pt x="726704" y="0"/>
                    <a:pt x="936302" y="209598"/>
                    <a:pt x="936302" y="468151"/>
                  </a:cubicBezTo>
                  <a:cubicBezTo>
                    <a:pt x="936302" y="726704"/>
                    <a:pt x="726704" y="936302"/>
                    <a:pt x="468151" y="936302"/>
                  </a:cubicBezTo>
                  <a:cubicBezTo>
                    <a:pt x="209598" y="936302"/>
                    <a:pt x="0" y="726704"/>
                    <a:pt x="0" y="468151"/>
                  </a:cubicBezTo>
                  <a:close/>
                </a:path>
              </a:pathLst>
            </a:custGeom>
            <a:solidFill>
              <a:srgbClr val="F7F7F7"/>
            </a:solidFill>
            <a:ln w="57150" cap="flat" cmpd="sng">
              <a:solidFill>
                <a:srgbClr val="98989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87900" tIns="187900" rIns="187900" bIns="187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9" name="Google Shape;20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6518" y="157277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122" y="3840710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5784" y="3229619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60129" y="2284117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1063" y="1518775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06880" y="2182634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1355" y="3145032"/>
            <a:ext cx="365816" cy="36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14639" y="3877794"/>
            <a:ext cx="365816" cy="36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>
            <a:spLocks noGrp="1"/>
          </p:cNvSpPr>
          <p:nvPr>
            <p:ph type="body" idx="28"/>
          </p:nvPr>
        </p:nvSpPr>
        <p:spPr>
          <a:xfrm>
            <a:off x="4052675" y="2723156"/>
            <a:ext cx="1182772" cy="3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100"/>
              <a:buFont typeface="Arial"/>
              <a:buNone/>
              <a:defRPr sz="11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0" y="-1"/>
            <a:ext cx="9144000" cy="28359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2" name="Google Shape;222;p20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3" name="Google Shape;223;p20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0" name="Google Shape;230;p20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765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A black and white 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65" r:id="rId8"/>
    <p:sldLayoutId id="2147483666" r:id="rId9"/>
    <p:sldLayoutId id="2147483667" r:id="rId10"/>
    <p:sldLayoutId id="214748366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/>
        </p:nvSpPr>
        <p:spPr>
          <a:xfrm>
            <a:off x="3795986" y="4490160"/>
            <a:ext cx="1551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Mar, 2025</a:t>
            </a:r>
            <a:endParaRPr sz="18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438148" y="2419950"/>
            <a:ext cx="7882892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47"/>
              </a:lnSpc>
              <a:spcBef>
                <a:spcPts val="0"/>
              </a:spcBef>
              <a:spcAft>
                <a:spcPts val="0"/>
              </a:spcAft>
              <a:buClr>
                <a:srgbClr val="FFBE00"/>
              </a:buClr>
              <a:buSzPts val="3300"/>
              <a:buFont typeface="EB Garamond SemiBold"/>
              <a:buNone/>
            </a:pPr>
            <a:r>
              <a:rPr lang="en-IN" sz="5000" dirty="0">
                <a:solidFill>
                  <a:schemeClr val="lt1"/>
                </a:solidFill>
                <a:latin typeface="Avenir"/>
                <a:ea typeface="EB Garamond SemiBold"/>
                <a:cs typeface="EB Garamond SemiBold"/>
                <a:sym typeface="EB Garamond SemiBold"/>
              </a:rPr>
              <a:t>Provision A Data Warehouses</a:t>
            </a:r>
            <a:endParaRPr lang="en-IN" sz="5000" dirty="0">
              <a:solidFill>
                <a:schemeClr val="lt1"/>
              </a:solidFill>
              <a:latin typeface="Avenir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2D1E87A1-DD98-E461-FF81-D645C4140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27D5CF18-C79C-3623-ECBF-4BC1D683CE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Overview of Amazon Redshift</a:t>
            </a: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4A6A2743-3111-6B2A-F14D-C44975855F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10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11EAE-3100-9138-97E3-102EBF4A9141}"/>
              </a:ext>
            </a:extLst>
          </p:cNvPr>
          <p:cNvSpPr txBox="1"/>
          <p:nvPr/>
        </p:nvSpPr>
        <p:spPr>
          <a:xfrm>
            <a:off x="407344" y="1737025"/>
            <a:ext cx="8496626" cy="2305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leader node manages communications with client programs and all communication with compute nodes. 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It parses and develops execution plans to carry out database operations, in particular, the series of steps necessary to obtain results for complex queries. 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Based on the execution plan, the leader node compiles code, distributes the compiled code to the compute nodes, and assigns a portion of the data to each compute node.</a:t>
            </a:r>
          </a:p>
        </p:txBody>
      </p:sp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7423535A-6299-F520-350E-7EAC0BA2879D}"/>
              </a:ext>
            </a:extLst>
          </p:cNvPr>
          <p:cNvSpPr txBox="1">
            <a:spLocks/>
          </p:cNvSpPr>
          <p:nvPr/>
        </p:nvSpPr>
        <p:spPr>
          <a:xfrm>
            <a:off x="407344" y="1257300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IN" sz="1600" b="1" dirty="0">
                <a:latin typeface="Avenir"/>
                <a:ea typeface="Avenir"/>
                <a:cs typeface="Avenir"/>
                <a:sym typeface="Avenir"/>
              </a:rPr>
              <a:t>Leader Node</a:t>
            </a:r>
          </a:p>
        </p:txBody>
      </p:sp>
    </p:spTree>
    <p:extLst>
      <p:ext uri="{BB962C8B-B14F-4D97-AF65-F5344CB8AC3E}">
        <p14:creationId xmlns:p14="http://schemas.microsoft.com/office/powerpoint/2010/main" val="369496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281E9011-4B69-B9EF-5BD8-19C6EAAA4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2C4DF06D-D376-71AE-E945-89AC951453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Overview of Amazon Redshift</a:t>
            </a: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D5F83667-F631-F3FC-ABBE-1AB4ECC1996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11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50783-6925-A006-B4BD-CAB39074D43A}"/>
              </a:ext>
            </a:extLst>
          </p:cNvPr>
          <p:cNvSpPr txBox="1"/>
          <p:nvPr/>
        </p:nvSpPr>
        <p:spPr>
          <a:xfrm>
            <a:off x="407344" y="1737025"/>
            <a:ext cx="8496626" cy="278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leader node compiles code for individual elements of the execution plan and assigns the code to individual compute nodes. 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compute nodes run the compiled code and send intermediate results back to the leader node for final aggregation.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Each compute node has its own dedicated CPU and memory, which are determined by the node type. 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As your workload grows, you can increase the compute capacity of a cluster by increasing the number of nodes, upgrading the node type, or both.</a:t>
            </a:r>
          </a:p>
        </p:txBody>
      </p:sp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8DB02C6C-30E7-DD46-2AEC-804919ECD496}"/>
              </a:ext>
            </a:extLst>
          </p:cNvPr>
          <p:cNvSpPr txBox="1">
            <a:spLocks/>
          </p:cNvSpPr>
          <p:nvPr/>
        </p:nvSpPr>
        <p:spPr>
          <a:xfrm>
            <a:off x="407344" y="1257300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IN" sz="1600" b="1" dirty="0">
                <a:latin typeface="Avenir"/>
                <a:ea typeface="Avenir"/>
                <a:cs typeface="Avenir"/>
                <a:sym typeface="Avenir"/>
              </a:rPr>
              <a:t>Compute Node</a:t>
            </a:r>
          </a:p>
        </p:txBody>
      </p:sp>
    </p:spTree>
    <p:extLst>
      <p:ext uri="{BB962C8B-B14F-4D97-AF65-F5344CB8AC3E}">
        <p14:creationId xmlns:p14="http://schemas.microsoft.com/office/powerpoint/2010/main" val="290495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>
          <a:extLst>
            <a:ext uri="{FF2B5EF4-FFF2-40B4-BE49-F238E27FC236}">
              <a16:creationId xmlns:a16="http://schemas.microsoft.com/office/drawing/2014/main" id="{6755E0BE-6F1E-DD06-CA73-1C9CA1C2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>
            <a:extLst>
              <a:ext uri="{FF2B5EF4-FFF2-40B4-BE49-F238E27FC236}">
                <a16:creationId xmlns:a16="http://schemas.microsoft.com/office/drawing/2014/main" id="{DC241776-0634-6F32-E804-9688D73D202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2184783" y="1719974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600"/>
              <a:buNone/>
            </a:pPr>
            <a:r>
              <a:rPr lang="en-IN" dirty="0">
                <a:latin typeface="Avenir"/>
                <a:ea typeface="Avenir"/>
                <a:cs typeface="Avenir"/>
                <a:sym typeface="Avenir"/>
              </a:rPr>
              <a:t>Scalability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1" name="Google Shape;521;p45">
            <a:extLst>
              <a:ext uri="{FF2B5EF4-FFF2-40B4-BE49-F238E27FC236}">
                <a16:creationId xmlns:a16="http://schemas.microsoft.com/office/drawing/2014/main" id="{D9185851-DD8D-F69F-8E71-5159541FBE9A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1648313" y="280366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600"/>
              <a:buNone/>
            </a:pPr>
            <a:r>
              <a:rPr lang="en-IN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Columnar Storage</a:t>
            </a:r>
            <a:endParaRPr dirty="0">
              <a:solidFill>
                <a:schemeClr val="tx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4" name="Google Shape;524;p45">
            <a:extLst>
              <a:ext uri="{FF2B5EF4-FFF2-40B4-BE49-F238E27FC236}">
                <a16:creationId xmlns:a16="http://schemas.microsoft.com/office/drawing/2014/main" id="{96280FD7-CC05-7B9B-36AB-6535BEA990A6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1979305" y="3882849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600"/>
              <a:buNone/>
            </a:pPr>
            <a:r>
              <a:rPr lang="en-IN" dirty="0">
                <a:latin typeface="Avenir"/>
              </a:rPr>
              <a:t>Massively Parallel Processing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0" name="Google Shape;530;p45">
            <a:extLst>
              <a:ext uri="{FF2B5EF4-FFF2-40B4-BE49-F238E27FC236}">
                <a16:creationId xmlns:a16="http://schemas.microsoft.com/office/drawing/2014/main" id="{98C74076-6397-BAE9-1DC3-3A6037A902E9}"/>
              </a:ext>
            </a:extLst>
          </p:cNvPr>
          <p:cNvSpPr txBox="1">
            <a:spLocks noGrp="1"/>
          </p:cNvSpPr>
          <p:nvPr>
            <p:ph type="body" idx="18"/>
          </p:nvPr>
        </p:nvSpPr>
        <p:spPr>
          <a:xfrm>
            <a:off x="5711844" y="1677782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600"/>
              <a:buNone/>
            </a:pPr>
            <a:r>
              <a:rPr lang="en-IN" dirty="0">
                <a:latin typeface="Avenir"/>
                <a:ea typeface="Avenir"/>
                <a:cs typeface="Avenir"/>
                <a:sym typeface="Avenir"/>
              </a:rPr>
              <a:t>Machine Learning Integration</a:t>
            </a:r>
            <a:endParaRPr dirty="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6" name="Google Shape;536;p45">
            <a:extLst>
              <a:ext uri="{FF2B5EF4-FFF2-40B4-BE49-F238E27FC236}">
                <a16:creationId xmlns:a16="http://schemas.microsoft.com/office/drawing/2014/main" id="{60A6E35E-6A4E-1DC4-ED28-B938F34E1CF2}"/>
              </a:ext>
            </a:extLst>
          </p:cNvPr>
          <p:cNvSpPr txBox="1">
            <a:spLocks noGrp="1"/>
          </p:cNvSpPr>
          <p:nvPr>
            <p:ph type="body" idx="24"/>
          </p:nvPr>
        </p:nvSpPr>
        <p:spPr>
          <a:xfrm>
            <a:off x="6269972" y="275553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600"/>
              <a:buNone/>
            </a:pPr>
            <a:r>
              <a:rPr lang="en-IN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SQL-Based Queries</a:t>
            </a:r>
          </a:p>
        </p:txBody>
      </p:sp>
      <p:sp>
        <p:nvSpPr>
          <p:cNvPr id="539" name="Google Shape;539;p45">
            <a:extLst>
              <a:ext uri="{FF2B5EF4-FFF2-40B4-BE49-F238E27FC236}">
                <a16:creationId xmlns:a16="http://schemas.microsoft.com/office/drawing/2014/main" id="{7C1E258F-2FCF-5B3B-710A-E02CAAA8CD34}"/>
              </a:ext>
            </a:extLst>
          </p:cNvPr>
          <p:cNvSpPr txBox="1">
            <a:spLocks noGrp="1"/>
          </p:cNvSpPr>
          <p:nvPr>
            <p:ph type="body" idx="27"/>
          </p:nvPr>
        </p:nvSpPr>
        <p:spPr>
          <a:xfrm>
            <a:off x="5911033" y="3876486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89898"/>
              </a:buClr>
              <a:buSzPts val="1600"/>
              <a:buNone/>
            </a:pPr>
            <a:r>
              <a:rPr lang="en-IN" dirty="0">
                <a:latin typeface="Avenir"/>
                <a:ea typeface="Avenir"/>
                <a:cs typeface="Avenir"/>
                <a:sym typeface="Avenir"/>
              </a:rPr>
              <a:t>Integration with AWS Ecosystem</a:t>
            </a:r>
          </a:p>
        </p:txBody>
      </p:sp>
      <p:sp>
        <p:nvSpPr>
          <p:cNvPr id="540" name="Google Shape;540;p45">
            <a:extLst>
              <a:ext uri="{FF2B5EF4-FFF2-40B4-BE49-F238E27FC236}">
                <a16:creationId xmlns:a16="http://schemas.microsoft.com/office/drawing/2014/main" id="{70F7E3B1-1EC9-49C9-F259-29AC38E789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33568" y="2771776"/>
            <a:ext cx="1182772" cy="33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8A8A8"/>
              </a:buClr>
              <a:buSzPts val="1600"/>
              <a:buFont typeface="Arial"/>
              <a:buNone/>
            </a:pPr>
            <a:r>
              <a:rPr lang="en-IN" sz="1600" dirty="0">
                <a:solidFill>
                  <a:schemeClr val="tx1"/>
                </a:solidFill>
              </a:rPr>
              <a:t>Redshift Features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" name="Google Shape;524;p45">
            <a:extLst>
              <a:ext uri="{FF2B5EF4-FFF2-40B4-BE49-F238E27FC236}">
                <a16:creationId xmlns:a16="http://schemas.microsoft.com/office/drawing/2014/main" id="{4DD380B4-D3F3-73E4-AA21-B36F4B0B246C}"/>
              </a:ext>
            </a:extLst>
          </p:cNvPr>
          <p:cNvSpPr txBox="1">
            <a:spLocks/>
          </p:cNvSpPr>
          <p:nvPr/>
        </p:nvSpPr>
        <p:spPr>
          <a:xfrm>
            <a:off x="3993432" y="4545053"/>
            <a:ext cx="1331623" cy="34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IN" dirty="0">
                <a:solidFill>
                  <a:srgbClr val="FF0000"/>
                </a:solidFill>
                <a:latin typeface="Avenir"/>
              </a:rPr>
              <a:t>Performance Optimization</a:t>
            </a:r>
            <a:endParaRPr lang="en-IN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" name="Google Shape;536;p45">
            <a:extLst>
              <a:ext uri="{FF2B5EF4-FFF2-40B4-BE49-F238E27FC236}">
                <a16:creationId xmlns:a16="http://schemas.microsoft.com/office/drawing/2014/main" id="{360B3226-3558-F4CF-58C2-B390A697AE1F}"/>
              </a:ext>
            </a:extLst>
          </p:cNvPr>
          <p:cNvSpPr txBox="1">
            <a:spLocks/>
          </p:cNvSpPr>
          <p:nvPr/>
        </p:nvSpPr>
        <p:spPr>
          <a:xfrm>
            <a:off x="3906188" y="953405"/>
            <a:ext cx="1331623" cy="1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89898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8989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IN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Cost Effective</a:t>
            </a:r>
          </a:p>
        </p:txBody>
      </p:sp>
    </p:spTree>
    <p:extLst>
      <p:ext uri="{BB962C8B-B14F-4D97-AF65-F5344CB8AC3E}">
        <p14:creationId xmlns:p14="http://schemas.microsoft.com/office/powerpoint/2010/main" val="20311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55B9B41-44CF-B02B-FF74-10904C01C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56D6D235-30C9-307C-D713-D1A5863A7D67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1FBB7763-8A96-433B-8A2C-5E11A49C819D}"/>
              </a:ext>
            </a:extLst>
          </p:cNvPr>
          <p:cNvSpPr txBox="1"/>
          <p:nvPr/>
        </p:nvSpPr>
        <p:spPr>
          <a:xfrm>
            <a:off x="4491990" y="876363"/>
            <a:ext cx="4057650" cy="381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Amazon Redshift component manages data distribution across compute nodes?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Leader Node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Compute Node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Spectrum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Redshift Spectrum</a:t>
            </a:r>
          </a:p>
        </p:txBody>
      </p:sp>
    </p:spTree>
    <p:extLst>
      <p:ext uri="{BB962C8B-B14F-4D97-AF65-F5344CB8AC3E}">
        <p14:creationId xmlns:p14="http://schemas.microsoft.com/office/powerpoint/2010/main" val="267019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10056A78-C50B-07D5-21C5-1BD29C0B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78D577D5-95BA-0333-8E0D-141E8490DE33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4E347921-55DC-CF85-D4F5-494881C1044C}"/>
              </a:ext>
            </a:extLst>
          </p:cNvPr>
          <p:cNvSpPr txBox="1"/>
          <p:nvPr/>
        </p:nvSpPr>
        <p:spPr>
          <a:xfrm>
            <a:off x="4491990" y="876363"/>
            <a:ext cx="4057650" cy="3816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Amazon Redshift component manages data distribution across compute nodes?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Leader Node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Compute Node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Spectrum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Redshift Spectrum</a:t>
            </a:r>
          </a:p>
        </p:txBody>
      </p:sp>
    </p:spTree>
    <p:extLst>
      <p:ext uri="{BB962C8B-B14F-4D97-AF65-F5344CB8AC3E}">
        <p14:creationId xmlns:p14="http://schemas.microsoft.com/office/powerpoint/2010/main" val="2024562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99AE9E58-752A-61C4-F140-BE0243C82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9666AAB8-D595-0E3D-EC41-698550A59C86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F916DCCB-2428-7B46-2059-DE6B61C5C8C4}"/>
              </a:ext>
            </a:extLst>
          </p:cNvPr>
          <p:cNvSpPr txBox="1"/>
          <p:nvPr/>
        </p:nvSpPr>
        <p:spPr>
          <a:xfrm>
            <a:off x="4491990" y="876363"/>
            <a:ext cx="453771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type of Amazon Redshift node can automatically scale its compute capacity while maintaining performance consistency?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Dense Compute (DC2)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Dense Storage (DS2)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RA3 Node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DC1 Node</a:t>
            </a:r>
          </a:p>
        </p:txBody>
      </p:sp>
    </p:spTree>
    <p:extLst>
      <p:ext uri="{BB962C8B-B14F-4D97-AF65-F5344CB8AC3E}">
        <p14:creationId xmlns:p14="http://schemas.microsoft.com/office/powerpoint/2010/main" val="807819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B3571F1-14FF-8501-0A19-0C9652F7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831FCDAD-1A13-1715-D5B2-803C8F3B3A21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0E53F90E-F5DE-F2C6-658F-756C3224E697}"/>
              </a:ext>
            </a:extLst>
          </p:cNvPr>
          <p:cNvSpPr txBox="1"/>
          <p:nvPr/>
        </p:nvSpPr>
        <p:spPr>
          <a:xfrm>
            <a:off x="4491990" y="876363"/>
            <a:ext cx="453771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type of Amazon Redshift node can automatically scale its compute capacity while maintaining performance consistency?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Dense Compute (DC2)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Dense Storage (DS2)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RA3 Node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DC1 Node</a:t>
            </a:r>
          </a:p>
        </p:txBody>
      </p:sp>
    </p:spTree>
    <p:extLst>
      <p:ext uri="{BB962C8B-B14F-4D97-AF65-F5344CB8AC3E}">
        <p14:creationId xmlns:p14="http://schemas.microsoft.com/office/powerpoint/2010/main" val="4232154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6D677815-A8D6-F510-9454-60F154CF8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948AD44C-681D-45E8-D426-A7E62C45E103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B69F132F-4DD4-6CF5-E287-7A46E7F78931}"/>
              </a:ext>
            </a:extLst>
          </p:cNvPr>
          <p:cNvSpPr txBox="1"/>
          <p:nvPr/>
        </p:nvSpPr>
        <p:spPr>
          <a:xfrm>
            <a:off x="4491990" y="876363"/>
            <a:ext cx="453771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storage options does Amazon Redshift use for storing large datasets?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Elastic Block Store (EBS)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Local storage on compute nodes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Elastic File System (EFS)</a:t>
            </a:r>
          </a:p>
        </p:txBody>
      </p:sp>
    </p:spTree>
    <p:extLst>
      <p:ext uri="{BB962C8B-B14F-4D97-AF65-F5344CB8AC3E}">
        <p14:creationId xmlns:p14="http://schemas.microsoft.com/office/powerpoint/2010/main" val="4122852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0B644E88-F908-0283-9BF3-BF42507CF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757363CD-3E3F-7804-5730-1EC32E5A0995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A39CE397-FF28-053F-A330-62A376BA9D39}"/>
              </a:ext>
            </a:extLst>
          </p:cNvPr>
          <p:cNvSpPr txBox="1"/>
          <p:nvPr/>
        </p:nvSpPr>
        <p:spPr>
          <a:xfrm>
            <a:off x="4491990" y="876363"/>
            <a:ext cx="453771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storage options does Amazon Redshift use for storing large datasets?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Elastic Block Store (EBS)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Amazon S3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Local storage on compute nodes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Elastic File System (EFS)</a:t>
            </a:r>
          </a:p>
        </p:txBody>
      </p:sp>
    </p:spTree>
    <p:extLst>
      <p:ext uri="{BB962C8B-B14F-4D97-AF65-F5344CB8AC3E}">
        <p14:creationId xmlns:p14="http://schemas.microsoft.com/office/powerpoint/2010/main" val="204071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/>
        </p:nvSpPr>
        <p:spPr>
          <a:xfrm>
            <a:off x="626104" y="170882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Demo</a:t>
            </a:r>
            <a:endParaRPr sz="2800" b="1" i="0" u="none" strike="noStrike" cap="none" dirty="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626104" y="2562695"/>
            <a:ext cx="772922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Creating Amazon Redshift cluster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/>
        </p:nvSpPr>
        <p:spPr>
          <a:xfrm>
            <a:off x="500696" y="3752448"/>
            <a:ext cx="4322764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Amazon Redshift</a:t>
            </a:r>
            <a:endParaRPr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Lecture On 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Provision A Data Warehouse</a:t>
            </a:r>
            <a:endParaRPr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Instructor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Nitin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>
          <a:extLst>
            <a:ext uri="{FF2B5EF4-FFF2-40B4-BE49-F238E27FC236}">
              <a16:creationId xmlns:a16="http://schemas.microsoft.com/office/drawing/2014/main" id="{6E01E568-97C7-9FE0-5947-0E9BBF5AB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>
            <a:extLst>
              <a:ext uri="{FF2B5EF4-FFF2-40B4-BE49-F238E27FC236}">
                <a16:creationId xmlns:a16="http://schemas.microsoft.com/office/drawing/2014/main" id="{66E6FC4A-69DD-BC9E-EDD5-84E5693B60CE}"/>
              </a:ext>
            </a:extLst>
          </p:cNvPr>
          <p:cNvSpPr txBox="1"/>
          <p:nvPr/>
        </p:nvSpPr>
        <p:spPr>
          <a:xfrm>
            <a:off x="626104" y="170882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KEY TAKEAWAY</a:t>
            </a:r>
            <a:endParaRPr sz="28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3" name="Google Shape;383;p35">
            <a:extLst>
              <a:ext uri="{FF2B5EF4-FFF2-40B4-BE49-F238E27FC236}">
                <a16:creationId xmlns:a16="http://schemas.microsoft.com/office/drawing/2014/main" id="{11D75DF2-E1B9-F317-E3DD-59C6D1B9144E}"/>
              </a:ext>
            </a:extLst>
          </p:cNvPr>
          <p:cNvSpPr txBox="1"/>
          <p:nvPr/>
        </p:nvSpPr>
        <p:spPr>
          <a:xfrm>
            <a:off x="1192950" y="2677025"/>
            <a:ext cx="556606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is Data warehouse and features of Amazon Redshift</a:t>
            </a:r>
            <a:endParaRPr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4" name="Google Shape;384;p35">
            <a:extLst>
              <a:ext uri="{FF2B5EF4-FFF2-40B4-BE49-F238E27FC236}">
                <a16:creationId xmlns:a16="http://schemas.microsoft.com/office/drawing/2014/main" id="{6A7B2066-AABC-887D-4144-4E0E32B04D86}"/>
              </a:ext>
            </a:extLst>
          </p:cNvPr>
          <p:cNvSpPr txBox="1"/>
          <p:nvPr/>
        </p:nvSpPr>
        <p:spPr>
          <a:xfrm>
            <a:off x="1192950" y="3498812"/>
            <a:ext cx="655176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Provisioning A data warehouse using AWS console </a:t>
            </a:r>
            <a:endParaRPr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5" name="Google Shape;385;p35">
            <a:extLst>
              <a:ext uri="{FF2B5EF4-FFF2-40B4-BE49-F238E27FC236}">
                <a16:creationId xmlns:a16="http://schemas.microsoft.com/office/drawing/2014/main" id="{69E04FAB-AE81-A609-BD25-1764C60D73D8}"/>
              </a:ext>
            </a:extLst>
          </p:cNvPr>
          <p:cNvSpPr txBox="1"/>
          <p:nvPr/>
        </p:nvSpPr>
        <p:spPr>
          <a:xfrm>
            <a:off x="626104" y="2562695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6" name="Google Shape;386;p35">
            <a:extLst>
              <a:ext uri="{FF2B5EF4-FFF2-40B4-BE49-F238E27FC236}">
                <a16:creationId xmlns:a16="http://schemas.microsoft.com/office/drawing/2014/main" id="{A5F314E9-7A65-8985-5384-C4FB82D6EB95}"/>
              </a:ext>
            </a:extLst>
          </p:cNvPr>
          <p:cNvSpPr txBox="1"/>
          <p:nvPr/>
        </p:nvSpPr>
        <p:spPr>
          <a:xfrm>
            <a:off x="626104" y="342186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4206752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720372" y="1704368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NEXT CLASS</a:t>
            </a:r>
            <a:endParaRPr sz="14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1287218" y="2517111"/>
            <a:ext cx="60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Overview of DBeaver</a:t>
            </a:r>
            <a:endParaRPr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1287218" y="3072067"/>
            <a:ext cx="72723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Connecting to Redshift Cluster using DBeaver</a:t>
            </a:r>
            <a:endParaRPr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720372" y="2440167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720372" y="2992057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93;p36">
            <a:extLst>
              <a:ext uri="{FF2B5EF4-FFF2-40B4-BE49-F238E27FC236}">
                <a16:creationId xmlns:a16="http://schemas.microsoft.com/office/drawing/2014/main" id="{E5340272-2296-E59F-B571-E0D5D45E395C}"/>
              </a:ext>
            </a:extLst>
          </p:cNvPr>
          <p:cNvSpPr txBox="1"/>
          <p:nvPr/>
        </p:nvSpPr>
        <p:spPr>
          <a:xfrm>
            <a:off x="1287218" y="3607228"/>
            <a:ext cx="6496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Securing the Amazon Redshift cluster connection</a:t>
            </a:r>
            <a:endParaRPr lang="en-US"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95;p36">
            <a:extLst>
              <a:ext uri="{FF2B5EF4-FFF2-40B4-BE49-F238E27FC236}">
                <a16:creationId xmlns:a16="http://schemas.microsoft.com/office/drawing/2014/main" id="{2511E516-E966-D9CF-09EA-ED66ED7EC29E}"/>
              </a:ext>
            </a:extLst>
          </p:cNvPr>
          <p:cNvSpPr txBox="1"/>
          <p:nvPr/>
        </p:nvSpPr>
        <p:spPr>
          <a:xfrm>
            <a:off x="720372" y="352721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3;p36">
            <a:extLst>
              <a:ext uri="{FF2B5EF4-FFF2-40B4-BE49-F238E27FC236}">
                <a16:creationId xmlns:a16="http://schemas.microsoft.com/office/drawing/2014/main" id="{89CE1990-6C62-2528-1F6B-BE3C7855795D}"/>
              </a:ext>
            </a:extLst>
          </p:cNvPr>
          <p:cNvSpPr txBox="1"/>
          <p:nvPr/>
        </p:nvSpPr>
        <p:spPr>
          <a:xfrm>
            <a:off x="1287218" y="4142389"/>
            <a:ext cx="6496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Monitoring and troubleshooting</a:t>
            </a:r>
            <a:endParaRPr lang="en-US" sz="14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E8433002-86EC-5A9E-B4EC-E15DBDB28EB6}"/>
              </a:ext>
            </a:extLst>
          </p:cNvPr>
          <p:cNvSpPr txBox="1"/>
          <p:nvPr/>
        </p:nvSpPr>
        <p:spPr>
          <a:xfrm>
            <a:off x="720372" y="4062379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560116" y="1625063"/>
            <a:ext cx="54768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 Last Class, we covered….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1115223" y="3238743"/>
            <a:ext cx="617176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 uploading, versioning, lifecycle management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1131698" y="3707400"/>
            <a:ext cx="4277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Security and access management</a:t>
            </a:r>
          </a:p>
        </p:txBody>
      </p:sp>
      <p:sp>
        <p:nvSpPr>
          <p:cNvPr id="285" name="Google Shape;285;p25"/>
          <p:cNvSpPr txBox="1"/>
          <p:nvPr/>
        </p:nvSpPr>
        <p:spPr>
          <a:xfrm>
            <a:off x="1089321" y="2771842"/>
            <a:ext cx="6171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Creating and managing S3 buckets</a:t>
            </a:r>
          </a:p>
        </p:txBody>
      </p:sp>
      <p:sp>
        <p:nvSpPr>
          <p:cNvPr id="286" name="Google Shape;286;p25"/>
          <p:cNvSpPr txBox="1"/>
          <p:nvPr/>
        </p:nvSpPr>
        <p:spPr>
          <a:xfrm>
            <a:off x="1115223" y="2310936"/>
            <a:ext cx="6171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Overview and best practices for Stored Procedures</a:t>
            </a:r>
          </a:p>
        </p:txBody>
      </p:sp>
      <p:sp>
        <p:nvSpPr>
          <p:cNvPr id="287" name="Google Shape;28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560116" y="221390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560116" y="266796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560116" y="313432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560116" y="358838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291;p25">
            <a:extLst>
              <a:ext uri="{FF2B5EF4-FFF2-40B4-BE49-F238E27FC236}">
                <a16:creationId xmlns:a16="http://schemas.microsoft.com/office/drawing/2014/main" id="{2D26D82B-1198-75E1-C646-7B80FCA9D4AB}"/>
              </a:ext>
            </a:extLst>
          </p:cNvPr>
          <p:cNvSpPr txBox="1"/>
          <p:nvPr/>
        </p:nvSpPr>
        <p:spPr>
          <a:xfrm>
            <a:off x="568338" y="4111557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284;p25">
            <a:extLst>
              <a:ext uri="{FF2B5EF4-FFF2-40B4-BE49-F238E27FC236}">
                <a16:creationId xmlns:a16="http://schemas.microsoft.com/office/drawing/2014/main" id="{61F1BE66-E46A-FA45-C4A6-ADA51C6C33F1}"/>
              </a:ext>
            </a:extLst>
          </p:cNvPr>
          <p:cNvSpPr txBox="1"/>
          <p:nvPr/>
        </p:nvSpPr>
        <p:spPr>
          <a:xfrm>
            <a:off x="1089321" y="4188507"/>
            <a:ext cx="42771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Integration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/>
        </p:nvSpPr>
        <p:spPr>
          <a:xfrm>
            <a:off x="4581120" y="103638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Poll 1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4572000" y="1658138"/>
            <a:ext cx="405765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How familiar are you with AWS Redshift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16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Very familiar, I use it regularly.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Somewhat familiar, I've used it a few times.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Not very familiar, I've heard of it but haven’t used it.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Completely unfamiliar with AWS Redshift.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116" y="145591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Today’s Agenda</a:t>
            </a:r>
            <a:endParaRPr sz="2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1071338" y="2284005"/>
            <a:ext cx="64899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Why Amazon Redshift for data warehousing?</a:t>
            </a:r>
          </a:p>
        </p:txBody>
      </p:sp>
      <p:sp>
        <p:nvSpPr>
          <p:cNvPr id="307" name="Google Shape;307;p27"/>
          <p:cNvSpPr txBox="1"/>
          <p:nvPr/>
        </p:nvSpPr>
        <p:spPr>
          <a:xfrm>
            <a:off x="1071338" y="2728778"/>
            <a:ext cx="7393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Overview of Amazon Redshift</a:t>
            </a:r>
          </a:p>
        </p:txBody>
      </p:sp>
      <p:sp>
        <p:nvSpPr>
          <p:cNvPr id="308" name="Google Shape;308;p27"/>
          <p:cNvSpPr txBox="1"/>
          <p:nvPr/>
        </p:nvSpPr>
        <p:spPr>
          <a:xfrm>
            <a:off x="1071338" y="3645204"/>
            <a:ext cx="7001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Amazon Redshift features</a:t>
            </a:r>
          </a:p>
        </p:txBody>
      </p:sp>
      <p:sp>
        <p:nvSpPr>
          <p:cNvPr id="309" name="Google Shape;309;p27"/>
          <p:cNvSpPr txBox="1"/>
          <p:nvPr/>
        </p:nvSpPr>
        <p:spPr>
          <a:xfrm>
            <a:off x="1071338" y="3214325"/>
            <a:ext cx="73938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Amazon Redshift architecture</a:t>
            </a:r>
          </a:p>
        </p:txBody>
      </p:sp>
      <p:sp>
        <p:nvSpPr>
          <p:cNvPr id="310" name="Google Shape;310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560116" y="221390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560116" y="266796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560116" y="313432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560116" y="358838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514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Why Amazon Redshift ?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Redshift is a popular choice for data warehousing due to several key features that make it well-suited for handling large-scale data analytics. </a:t>
            </a:r>
          </a:p>
          <a:p>
            <a:pPr marL="457200" marR="0" lvl="0" indent="-228600" algn="l" rtl="0">
              <a:lnSpc>
                <a:spcPct val="11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Here are some reasons why Amazon Redshift is commonly used for data warehousing:</a:t>
            </a:r>
          </a:p>
          <a:p>
            <a:pPr marL="742950" lvl="8" indent="-285750">
              <a:lnSpc>
                <a:spcPct val="11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Scalability</a:t>
            </a:r>
          </a:p>
          <a:p>
            <a:pPr marL="742950" lvl="8" indent="-285750">
              <a:lnSpc>
                <a:spcPct val="11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Performance</a:t>
            </a:r>
          </a:p>
          <a:p>
            <a:pPr marL="742950" lvl="8" indent="-285750">
              <a:lnSpc>
                <a:spcPct val="11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Cost-Effective</a:t>
            </a:r>
          </a:p>
          <a:p>
            <a:pPr marL="742950" lvl="8" indent="-285750">
              <a:lnSpc>
                <a:spcPct val="11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Integration with AWS Ecosystem</a:t>
            </a:r>
          </a:p>
          <a:p>
            <a:pPr marL="742950" lvl="8" indent="-285750">
              <a:lnSpc>
                <a:spcPct val="11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Security</a:t>
            </a:r>
          </a:p>
          <a:p>
            <a:pPr marL="742950" lvl="8" indent="-285750">
              <a:lnSpc>
                <a:spcPct val="11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Fully Managed</a:t>
            </a:r>
          </a:p>
          <a:p>
            <a:pPr marL="742950" lvl="8" indent="-285750">
              <a:lnSpc>
                <a:spcPct val="11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Easy Migration and Query Performance Tuning</a:t>
            </a:r>
          </a:p>
          <a:p>
            <a:pPr marL="742950" lvl="8" indent="-285750">
              <a:lnSpc>
                <a:spcPct val="110000"/>
              </a:lnSpc>
              <a:spcAft>
                <a:spcPts val="6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Real-Time Data Analytics</a:t>
            </a:r>
          </a:p>
          <a:p>
            <a:pPr marL="2857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n-US" sz="14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IN" sz="1400" b="1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28"/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6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135EC8A0-96A2-3939-0F55-27C8436B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0FDA5B74-391D-9A75-9570-0B98B1647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Overview of Amazon Redshift</a:t>
            </a: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820F0848-B7BD-A514-9A82-BBCED13221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7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23620-EEB7-6F86-3211-072F527CB2B1}"/>
              </a:ext>
            </a:extLst>
          </p:cNvPr>
          <p:cNvSpPr txBox="1"/>
          <p:nvPr/>
        </p:nvSpPr>
        <p:spPr>
          <a:xfrm>
            <a:off x="407344" y="1257300"/>
            <a:ext cx="8496626" cy="3413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Redshift is a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fully managed, petabyte-scale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cloud data warehouse service in the Amazon Web Services (AWS) ecosystem. 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It is designed to handle large-scale data analytics and provide fast query performance, making it a popular choice for businesses looking to store and analyze vast amounts of data in the cloud.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Here are the key components </a:t>
            </a:r>
          </a:p>
          <a:p>
            <a:pPr marL="685800" lvl="3" indent="-22860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Massively Parallel Processing (MPP)</a:t>
            </a:r>
          </a:p>
          <a:p>
            <a:pPr marL="685800" lvl="3" indent="-22860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Columnar Storage</a:t>
            </a:r>
          </a:p>
          <a:p>
            <a:pPr marL="685800" lvl="3" indent="-22860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Redshift Clusters</a:t>
            </a:r>
          </a:p>
        </p:txBody>
      </p:sp>
    </p:spTree>
    <p:extLst>
      <p:ext uri="{BB962C8B-B14F-4D97-AF65-F5344CB8AC3E}">
        <p14:creationId xmlns:p14="http://schemas.microsoft.com/office/powerpoint/2010/main" val="343442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2AB01FDC-B915-8EAC-5D17-96E63C4FC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E447701B-A981-4E8E-66DB-3D99B5CE81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Redshift Architecture</a:t>
            </a: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EE83774C-DA33-38AC-A5EC-D347F80203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8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" name="Picture 2" descr="Amazon Redshift data warehouse architecture components.">
            <a:extLst>
              <a:ext uri="{FF2B5EF4-FFF2-40B4-BE49-F238E27FC236}">
                <a16:creationId xmlns:a16="http://schemas.microsoft.com/office/drawing/2014/main" id="{FFFFB7F1-A47B-57F8-6D73-F7C265360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1363781"/>
            <a:ext cx="7563486" cy="347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3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FF283588-BA09-BC1B-52C8-A84E04B3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>
            <a:extLst>
              <a:ext uri="{FF2B5EF4-FFF2-40B4-BE49-F238E27FC236}">
                <a16:creationId xmlns:a16="http://schemas.microsoft.com/office/drawing/2014/main" id="{416ED784-D7E6-CA27-7496-6DB99A5539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Overview of Amazon Redshift</a:t>
            </a:r>
          </a:p>
        </p:txBody>
      </p:sp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E9F3E9E7-DFA3-CE1A-39D0-DFA80189AF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511925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9</a:t>
            </a:fld>
            <a:endParaRPr sz="900" b="0" i="0" u="none" strike="noStrike" cap="none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B51CD-4253-8976-E4E6-86541735EB44}"/>
              </a:ext>
            </a:extLst>
          </p:cNvPr>
          <p:cNvSpPr txBox="1"/>
          <p:nvPr/>
        </p:nvSpPr>
        <p:spPr>
          <a:xfrm>
            <a:off x="407344" y="1737025"/>
            <a:ext cx="8496626" cy="2136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The core infrastructure component of an Amazon Redshift data warehouse is a cluster.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 cluster is composed of one or more compute nodes. 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If a cluster is provisioned with two or more compute nodes, an additional leader node coordinates the compute nodes and handles external communication. 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Your client application interacts directly only with the leader node. </a:t>
            </a:r>
          </a:p>
        </p:txBody>
      </p:sp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F482E2A5-AACA-6F3E-0A51-E66351F763A1}"/>
              </a:ext>
            </a:extLst>
          </p:cNvPr>
          <p:cNvSpPr txBox="1">
            <a:spLocks/>
          </p:cNvSpPr>
          <p:nvPr/>
        </p:nvSpPr>
        <p:spPr>
          <a:xfrm>
            <a:off x="407344" y="1257300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IN" sz="1600" b="1" dirty="0">
                <a:latin typeface="Avenir"/>
                <a:ea typeface="Avenir"/>
                <a:cs typeface="Avenir"/>
                <a:sym typeface="Avenir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009900015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upGrad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093FF"/>
      </a:accent1>
      <a:accent2>
        <a:srgbClr val="0BC296"/>
      </a:accent2>
      <a:accent3>
        <a:srgbClr val="A5A5A5"/>
      </a:accent3>
      <a:accent4>
        <a:srgbClr val="08C195"/>
      </a:accent4>
      <a:accent5>
        <a:srgbClr val="0094FC"/>
      </a:accent5>
      <a:accent6>
        <a:srgbClr val="FF24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774</Words>
  <Application>Microsoft Office PowerPoint</Application>
  <PresentationFormat>On-screen Show (16:9)</PresentationFormat>
  <Paragraphs>140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Proxima Nova</vt:lpstr>
      <vt:lpstr>Arial</vt:lpstr>
      <vt:lpstr>Avenir</vt:lpstr>
      <vt:lpstr>Roboto</vt:lpstr>
      <vt:lpstr>Calibri</vt:lpstr>
      <vt:lpstr>EB Garamond SemiBold</vt:lpstr>
      <vt:lpstr>Courier New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Kamble</cp:lastModifiedBy>
  <cp:revision>8</cp:revision>
  <dcterms:modified xsi:type="dcterms:W3CDTF">2025-03-05T16:48:37Z</dcterms:modified>
</cp:coreProperties>
</file>